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6" r:id="rId2"/>
    <p:sldMasterId id="2147483658" r:id="rId3"/>
    <p:sldMasterId id="2147483670"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2" r:id="rId20"/>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png>
</file>

<file path=ppt/media/image10.png>
</file>

<file path=ppt/media/image11.jpeg>
</file>

<file path=ppt/media/image2.png>
</file>

<file path=ppt/media/image3.png>
</file>

<file path=ppt/media/image4.pn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565560" y="504720"/>
            <a:ext cx="508968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Google Shape;9;p2"/>
          <p:cNvPicPr/>
          <p:nvPr/>
        </p:nvPicPr>
        <p:blipFill>
          <a:blip r:embed="rId3"/>
          <a:srcRect l="3724"/>
          <a:stretch/>
        </p:blipFill>
        <p:spPr>
          <a:xfrm>
            <a:off x="0" y="0"/>
            <a:ext cx="9143640" cy="5143320"/>
          </a:xfrm>
          <a:prstGeom prst="rect">
            <a:avLst/>
          </a:prstGeom>
          <a:ln w="0">
            <a:noFill/>
          </a:ln>
        </p:spPr>
      </p:pic>
      <p:sp>
        <p:nvSpPr>
          <p:cNvPr id="4" name="PlaceHolder 1"/>
          <p:cNvSpPr>
            <a:spLocks noGrp="1"/>
          </p:cNvSpPr>
          <p:nvPr>
            <p:ph type="title"/>
          </p:nvPr>
        </p:nvSpPr>
        <p:spPr>
          <a:xfrm>
            <a:off x="511920" y="490680"/>
            <a:ext cx="5024520" cy="1759320"/>
          </a:xfrm>
          <a:prstGeom prst="rect">
            <a:avLst/>
          </a:prstGeom>
          <a:noFill/>
          <a:ln w="0">
            <a:noFill/>
          </a:ln>
        </p:spPr>
        <p:txBody>
          <a:bodyPr lIns="91440" tIns="91440" rIns="91440" bIns="91440" anchor="b">
            <a:noAutofit/>
          </a:bodyPr>
          <a:lstStyle/>
          <a:p>
            <a:pPr indent="0">
              <a:buNone/>
            </a:pPr>
            <a:r>
              <a:rPr lang="fr-FR" sz="4800" b="0" strike="noStrike" spc="-1">
                <a:solidFill>
                  <a:schemeClr val="dk1"/>
                </a:solidFill>
                <a:latin typeface="Arial"/>
              </a:rPr>
              <a:t>Click to edit the title text format</a:t>
            </a:r>
          </a:p>
        </p:txBody>
      </p:sp>
      <p:sp>
        <p:nvSpPr>
          <p:cNvPr id="2" name="PlaceHolder 2"/>
          <p:cNvSpPr>
            <a:spLocks noGrp="1"/>
          </p:cNvSpPr>
          <p:nvPr>
            <p:ph type="body"/>
          </p:nvPr>
        </p:nvSpPr>
        <p:spPr>
          <a:xfrm>
            <a:off x="5585760" y="691200"/>
            <a:ext cx="3469320" cy="44521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3" name="Google Shape;67;p14"/>
          <p:cNvPicPr/>
          <p:nvPr/>
        </p:nvPicPr>
        <p:blipFill>
          <a:blip r:embed="rId3"/>
          <a:srcRect l="616"/>
          <a:stretch/>
        </p:blipFill>
        <p:spPr>
          <a:xfrm>
            <a:off x="0" y="0"/>
            <a:ext cx="9087120" cy="5143320"/>
          </a:xfrm>
          <a:prstGeom prst="rect">
            <a:avLst/>
          </a:prstGeom>
          <a:ln w="0">
            <a:noFill/>
          </a:ln>
        </p:spPr>
      </p:pic>
      <p:sp>
        <p:nvSpPr>
          <p:cNvPr id="14" name="PlaceHolder 1"/>
          <p:cNvSpPr>
            <a:spLocks noGrp="1"/>
          </p:cNvSpPr>
          <p:nvPr>
            <p:ph type="title"/>
          </p:nvPr>
        </p:nvSpPr>
        <p:spPr>
          <a:xfrm>
            <a:off x="1677600" y="485640"/>
            <a:ext cx="7175520" cy="135540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1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6" name="Google Shape;71;p15"/>
          <p:cNvPicPr/>
          <p:nvPr/>
        </p:nvPicPr>
        <p:blipFill>
          <a:blip r:embed="rId3"/>
          <a:stretch/>
        </p:blipFill>
        <p:spPr>
          <a:xfrm>
            <a:off x="0" y="0"/>
            <a:ext cx="9143640" cy="5143320"/>
          </a:xfrm>
          <a:prstGeom prst="rect">
            <a:avLst/>
          </a:prstGeom>
          <a:ln w="0">
            <a:noFill/>
          </a:ln>
        </p:spPr>
      </p:pic>
      <p:sp>
        <p:nvSpPr>
          <p:cNvPr id="17" name="PlaceHolder 1"/>
          <p:cNvSpPr>
            <a:spLocks noGrp="1"/>
          </p:cNvSpPr>
          <p:nvPr>
            <p:ph type="body"/>
          </p:nvPr>
        </p:nvSpPr>
        <p:spPr>
          <a:xfrm>
            <a:off x="0" y="0"/>
            <a:ext cx="2969280" cy="5143320"/>
          </a:xfrm>
          <a:prstGeom prst="rect">
            <a:avLst/>
          </a:prstGeom>
          <a:noFill/>
          <a:ln w="0">
            <a:noFill/>
          </a:ln>
        </p:spPr>
        <p:txBody>
          <a:bodyPr lIns="90000" tIns="45000" rIns="90000" bIns="45000" anchor="t">
            <a:normAutofit fontScale="62222"/>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18" name="PlaceHolder 2"/>
          <p:cNvSpPr>
            <a:spLocks noGrp="1"/>
          </p:cNvSpPr>
          <p:nvPr>
            <p:ph type="title"/>
          </p:nvPr>
        </p:nvSpPr>
        <p:spPr>
          <a:xfrm>
            <a:off x="3157560" y="304920"/>
            <a:ext cx="5918400" cy="1445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9" name="PlaceHolder 3"/>
          <p:cNvSpPr>
            <a:spLocks noGrp="1"/>
          </p:cNvSpPr>
          <p:nvPr>
            <p:ph type="body"/>
          </p:nvPr>
        </p:nvSpPr>
        <p:spPr>
          <a:xfrm>
            <a:off x="3505680" y="1961280"/>
            <a:ext cx="5349960" cy="28339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3" name="Google Shape;14;p3"/>
          <p:cNvPicPr/>
          <p:nvPr/>
        </p:nvPicPr>
        <p:blipFill>
          <a:blip r:embed="rId3"/>
          <a:srcRect l="3735"/>
          <a:stretch/>
        </p:blipFill>
        <p:spPr>
          <a:xfrm>
            <a:off x="0" y="0"/>
            <a:ext cx="9143640" cy="5143320"/>
          </a:xfrm>
          <a:prstGeom prst="rect">
            <a:avLst/>
          </a:prstGeom>
          <a:ln w="0">
            <a:noFill/>
          </a:ln>
        </p:spPr>
      </p:pic>
      <p:sp>
        <p:nvSpPr>
          <p:cNvPr id="44" name="PlaceHolder 1"/>
          <p:cNvSpPr>
            <a:spLocks noGrp="1"/>
          </p:cNvSpPr>
          <p:nvPr>
            <p:ph type="title"/>
          </p:nvPr>
        </p:nvSpPr>
        <p:spPr>
          <a:xfrm>
            <a:off x="370080" y="2355480"/>
            <a:ext cx="4792680" cy="1581120"/>
          </a:xfrm>
          <a:prstGeom prst="rect">
            <a:avLst/>
          </a:prstGeom>
          <a:noFill/>
          <a:ln w="0">
            <a:noFill/>
          </a:ln>
        </p:spPr>
        <p:txBody>
          <a:bodyPr lIns="91440" tIns="91440" rIns="91440" bIns="91440" anchor="b">
            <a:noAutofit/>
          </a:bodyPr>
          <a:lstStyle/>
          <a:p>
            <a:pPr indent="0">
              <a:buNone/>
            </a:pPr>
            <a:r>
              <a:rPr lang="fr-FR" sz="4600" b="0" strike="noStrike" spc="-1">
                <a:solidFill>
                  <a:schemeClr val="dk1"/>
                </a:solidFill>
                <a:latin typeface="Arial"/>
              </a:rPr>
              <a:t>Click to edit the title text format</a:t>
            </a:r>
          </a:p>
        </p:txBody>
      </p:sp>
      <p:sp>
        <p:nvSpPr>
          <p:cNvPr id="45" name="PlaceHolder 2"/>
          <p:cNvSpPr>
            <a:spLocks noGrp="1"/>
          </p:cNvSpPr>
          <p:nvPr>
            <p:ph type="title"/>
          </p:nvPr>
        </p:nvSpPr>
        <p:spPr>
          <a:xfrm>
            <a:off x="6351120" y="152640"/>
            <a:ext cx="1267920" cy="1269360"/>
          </a:xfrm>
          <a:prstGeom prst="rect">
            <a:avLst/>
          </a:prstGeom>
          <a:noFill/>
          <a:ln w="0">
            <a:noFill/>
          </a:ln>
        </p:spPr>
        <p:txBody>
          <a:bodyPr lIns="91440" tIns="91440" rIns="91440" bIns="91440" anchor="ctr">
            <a:noAutofit/>
          </a:bodyPr>
          <a:lstStyle/>
          <a:p>
            <a:pPr indent="0" algn="ctr">
              <a:lnSpc>
                <a:spcPct val="100000"/>
              </a:lnSpc>
              <a:buNone/>
            </a:pPr>
            <a:r>
              <a:rPr lang="fr-FR" sz="6000" b="0" strike="noStrike" spc="-1">
                <a:solidFill>
                  <a:schemeClr val="dk1"/>
                </a:solidFill>
                <a:latin typeface="Goldman"/>
                <a:ea typeface="Goldman"/>
              </a:rPr>
              <a:t>xx%</a:t>
            </a:r>
            <a:endParaRPr lang="fr-FR" sz="6000" b="0" strike="noStrike" spc="-1">
              <a:solidFill>
                <a:schemeClr val="dk1"/>
              </a:solidFill>
              <a:latin typeface="Arial"/>
            </a:endParaRPr>
          </a:p>
        </p:txBody>
      </p:sp>
      <p:sp>
        <p:nvSpPr>
          <p:cNvPr id="46" name="PlaceHolder 3"/>
          <p:cNvSpPr>
            <a:spLocks noGrp="1"/>
          </p:cNvSpPr>
          <p:nvPr>
            <p:ph type="body"/>
          </p:nvPr>
        </p:nvSpPr>
        <p:spPr>
          <a:xfrm>
            <a:off x="5195520" y="1507320"/>
            <a:ext cx="3948480" cy="297324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 name="Google Shape;136;p28"/>
          <p:cNvPicPr/>
          <p:nvPr/>
        </p:nvPicPr>
        <p:blipFill>
          <a:blip r:embed="rId2"/>
          <a:srcRect l="2425" t="14808" r="2425" b="3824"/>
          <a:stretch/>
        </p:blipFill>
        <p:spPr>
          <a:xfrm>
            <a:off x="5585760" y="691200"/>
            <a:ext cx="3469320" cy="4452120"/>
          </a:xfrm>
          <a:prstGeom prst="rect">
            <a:avLst/>
          </a:prstGeom>
          <a:ln w="0">
            <a:noFill/>
          </a:ln>
        </p:spPr>
      </p:pic>
      <p:sp>
        <p:nvSpPr>
          <p:cNvPr id="80" name="PlaceHolder 1"/>
          <p:cNvSpPr>
            <a:spLocks noGrp="1"/>
          </p:cNvSpPr>
          <p:nvPr>
            <p:ph type="title"/>
          </p:nvPr>
        </p:nvSpPr>
        <p:spPr>
          <a:xfrm>
            <a:off x="514440" y="495360"/>
            <a:ext cx="5028840" cy="17618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800" b="0" strike="noStrike" spc="-1">
                <a:solidFill>
                  <a:schemeClr val="dk1"/>
                </a:solidFill>
                <a:latin typeface="Goldman"/>
                <a:ea typeface="Goldman"/>
              </a:rPr>
              <a:t>Phishing Attacks</a:t>
            </a:r>
            <a:endParaRPr lang="fr-FR" sz="4800" b="0" strike="noStrike" spc="-1">
              <a:solidFill>
                <a:schemeClr val="dk1"/>
              </a:solidFill>
              <a:latin typeface="Arial"/>
            </a:endParaRPr>
          </a:p>
        </p:txBody>
      </p:sp>
      <p:sp>
        <p:nvSpPr>
          <p:cNvPr id="81" name="PlaceHolder 2"/>
          <p:cNvSpPr>
            <a:spLocks noGrp="1"/>
          </p:cNvSpPr>
          <p:nvPr>
            <p:ph type="subTitle"/>
          </p:nvPr>
        </p:nvSpPr>
        <p:spPr>
          <a:xfrm>
            <a:off x="514440" y="4095720"/>
            <a:ext cx="2409480" cy="561600"/>
          </a:xfrm>
          <a:prstGeom prst="rect">
            <a:avLst/>
          </a:prstGeom>
          <a:noFill/>
          <a:ln w="0">
            <a:noFill/>
          </a:ln>
        </p:spPr>
        <p:txBody>
          <a:bodyPr lIns="91440" tIns="91440" rIns="91440" bIns="91440" anchor="t">
            <a:normAutofit fontScale="59433" lnSpcReduction="20000"/>
          </a:bodyPr>
          <a:lstStyle/>
          <a:p>
            <a:pPr indent="0">
              <a:lnSpc>
                <a:spcPct val="100000"/>
              </a:lnSpc>
              <a:buNone/>
              <a:tabLst>
                <a:tab pos="0" algn="l"/>
              </a:tabLst>
            </a:pPr>
            <a:r>
              <a:rPr lang="en" sz="1600" b="0" strike="noStrike" spc="-1" dirty="0">
                <a:solidFill>
                  <a:schemeClr val="dk1"/>
                </a:solidFill>
                <a:latin typeface="Albert Sans"/>
                <a:ea typeface="Albert Sans"/>
              </a:rPr>
              <a:t>Understanding and Preventing Phishing Attacks in Today's Digital World</a:t>
            </a:r>
            <a:endParaRPr lang="en-US" sz="1600" b="0" strike="noStrike" spc="-1" dirty="0">
              <a:solidFill>
                <a:srgbClr val="FFFFFF"/>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 name="Google Shape;167;p31"/>
          <p:cNvPicPr/>
          <p:nvPr/>
        </p:nvPicPr>
        <p:blipFill>
          <a:blip r:embed="rId2"/>
          <a:srcRect l="30802" r="32938"/>
          <a:stretch/>
        </p:blipFill>
        <p:spPr>
          <a:xfrm>
            <a:off x="0" y="0"/>
            <a:ext cx="2969640" cy="5142960"/>
          </a:xfrm>
          <a:prstGeom prst="rect">
            <a:avLst/>
          </a:prstGeom>
          <a:ln w="0">
            <a:noFill/>
          </a:ln>
        </p:spPr>
      </p:pic>
      <p:sp>
        <p:nvSpPr>
          <p:cNvPr id="104"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Goldman"/>
                <a:ea typeface="Goldman"/>
              </a:rPr>
              <a:t>Recognizing red flags</a:t>
            </a:r>
            <a:endParaRPr lang="fr-FR" sz="3000" b="0" strike="noStrike" spc="-1">
              <a:solidFill>
                <a:schemeClr val="dk1"/>
              </a:solidFill>
              <a:latin typeface="Arial"/>
            </a:endParaRPr>
          </a:p>
        </p:txBody>
      </p:sp>
      <p:sp>
        <p:nvSpPr>
          <p:cNvPr id="105"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Albert Sans"/>
                <a:ea typeface="Albert Sans"/>
              </a:rPr>
              <a:t>There are several key red flags that indicate a potential phishing attempt. These include unsolicited communications requesting personal information, inconsistencies in sender addresses, and an overall unexpected nature of the message. Trust your judgment and verify any request that appears suspicious or out of the ordinary.</a:t>
            </a:r>
            <a:endParaRPr lang="fr-FR" sz="14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Google Shape;174;p32"/>
          <p:cNvPicPr/>
          <p:nvPr/>
        </p:nvPicPr>
        <p:blipFill>
          <a:blip r:embed="rId2"/>
          <a:stretch/>
        </p:blipFill>
        <p:spPr>
          <a:xfrm flipH="1">
            <a:off x="5195520" y="1507320"/>
            <a:ext cx="3948480" cy="2973240"/>
          </a:xfrm>
          <a:prstGeom prst="rect">
            <a:avLst/>
          </a:prstGeom>
          <a:ln w="0">
            <a:noFill/>
          </a:ln>
        </p:spPr>
      </p:pic>
      <p:sp>
        <p:nvSpPr>
          <p:cNvPr id="108"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600" b="0" strike="noStrike" spc="-1">
                <a:solidFill>
                  <a:schemeClr val="dk1"/>
                </a:solidFill>
                <a:latin typeface="Goldman"/>
                <a:ea typeface="Goldman"/>
              </a:rPr>
              <a:t>Best Practices</a:t>
            </a:r>
            <a:endParaRPr lang="fr-FR" sz="4600" b="0" strike="noStrike" spc="-1">
              <a:solidFill>
                <a:schemeClr val="dk1"/>
              </a:solidFill>
              <a:latin typeface="Arial"/>
            </a:endParaRPr>
          </a:p>
        </p:txBody>
      </p:sp>
      <p:sp>
        <p:nvSpPr>
          <p:cNvPr id="109"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6000" b="0" strike="noStrike" spc="-1">
                <a:solidFill>
                  <a:schemeClr val="dk1"/>
                </a:solidFill>
                <a:latin typeface="Goldman"/>
                <a:ea typeface="Goldman"/>
              </a:rPr>
              <a:t>03</a:t>
            </a:r>
            <a:endParaRPr lang="fr-FR" sz="6000" b="0" strike="noStrike" spc="-1">
              <a:solidFill>
                <a:schemeClr val="dk1"/>
              </a:solidFill>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 name="Google Shape;167;p31"/>
          <p:cNvPicPr/>
          <p:nvPr/>
        </p:nvPicPr>
        <p:blipFill>
          <a:blip r:embed="rId2"/>
          <a:srcRect l="30802" r="32938"/>
          <a:stretch/>
        </p:blipFill>
        <p:spPr>
          <a:xfrm>
            <a:off x="0" y="0"/>
            <a:ext cx="2969640" cy="5142960"/>
          </a:xfrm>
          <a:prstGeom prst="rect">
            <a:avLst/>
          </a:prstGeom>
          <a:ln w="0">
            <a:noFill/>
          </a:ln>
        </p:spPr>
      </p:pic>
      <p:sp>
        <p:nvSpPr>
          <p:cNvPr id="111"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Goldman"/>
                <a:ea typeface="Goldman"/>
              </a:rPr>
              <a:t>Implementing security measures</a:t>
            </a:r>
            <a:endParaRPr lang="fr-FR" sz="3000" b="0" strike="noStrike" spc="-1">
              <a:solidFill>
                <a:schemeClr val="dk1"/>
              </a:solidFill>
              <a:latin typeface="Arial"/>
            </a:endParaRPr>
          </a:p>
        </p:txBody>
      </p:sp>
      <p:sp>
        <p:nvSpPr>
          <p:cNvPr id="112"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Albert Sans"/>
                <a:ea typeface="Albert Sans"/>
              </a:rPr>
              <a:t>To minimize the risk of phishing, organizations should implement strong security measures such as multi-factor authentication, spam filters, and updated security software. Regularly updating systems and educating employees about best practices play a vital role in protecting sensitive information and maintaining a secure environment.</a:t>
            </a:r>
            <a:endParaRPr lang="fr-FR" sz="1400" b="0" strike="noStrike" spc="-1">
              <a:solidFill>
                <a:srgbClr val="000000"/>
              </a:solidFill>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Verifying sources</a:t>
            </a:r>
            <a:endParaRPr lang="fr-FR" sz="4000" b="0" strike="noStrike" spc="-1">
              <a:solidFill>
                <a:schemeClr val="dk1"/>
              </a:solidFill>
              <a:latin typeface="Arial"/>
            </a:endParaRPr>
          </a:p>
        </p:txBody>
      </p:sp>
      <p:sp>
        <p:nvSpPr>
          <p:cNvPr id="114"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dirty="0">
                <a:solidFill>
                  <a:schemeClr val="dk1"/>
                </a:solidFill>
                <a:latin typeface="Albert Sans"/>
                <a:ea typeface="Albert Sans"/>
              </a:rPr>
              <a:t>Always verify the sources of communications, especially those requesting personal or financial information. Contact the organization directly using official contact details found on their website, rather than through links provided in unsolicited messages. This ensures that requests are legitimate and helps protect against fraud.</a:t>
            </a:r>
          </a:p>
          <a:p>
            <a:pPr indent="0">
              <a:lnSpc>
                <a:spcPct val="100000"/>
              </a:lnSpc>
              <a:buNone/>
              <a:tabLst>
                <a:tab pos="0" algn="l"/>
              </a:tabLst>
            </a:pPr>
            <a:endParaRPr lang="en" sz="1400" spc="-1" dirty="0">
              <a:solidFill>
                <a:schemeClr val="dk1"/>
              </a:solidFill>
              <a:latin typeface="Albert Sans"/>
            </a:endParaRPr>
          </a:p>
          <a:p>
            <a:pPr indent="0">
              <a:lnSpc>
                <a:spcPct val="100000"/>
              </a:lnSpc>
              <a:buNone/>
              <a:tabLst>
                <a:tab pos="0" algn="l"/>
              </a:tabLst>
            </a:pPr>
            <a:endParaRPr lang="en" sz="1400" b="0" strike="noStrike" spc="-1" dirty="0">
              <a:solidFill>
                <a:schemeClr val="dk1"/>
              </a:solidFill>
              <a:latin typeface="Albert Sans"/>
            </a:endParaRPr>
          </a:p>
          <a:p>
            <a:pPr indent="0">
              <a:lnSpc>
                <a:spcPct val="100000"/>
              </a:lnSpc>
              <a:buNone/>
              <a:tabLst>
                <a:tab pos="0" algn="l"/>
              </a:tabLst>
            </a:pPr>
            <a:endParaRPr lang="en-US" sz="1400" b="0" strike="noStrike" spc="-1" dirty="0">
              <a:solidFill>
                <a:srgbClr val="FFFFFF"/>
              </a:solidFill>
              <a:latin typeface="OpenSymbo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Educating others on protection</a:t>
            </a:r>
            <a:endParaRPr lang="fr-FR" sz="4000" b="0" strike="noStrike" spc="-1">
              <a:solidFill>
                <a:schemeClr val="dk1"/>
              </a:solidFill>
              <a:latin typeface="Arial"/>
            </a:endParaRPr>
          </a:p>
        </p:txBody>
      </p:sp>
      <p:sp>
        <p:nvSpPr>
          <p:cNvPr id="116"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dirty="0">
                <a:solidFill>
                  <a:schemeClr val="dk1"/>
                </a:solidFill>
                <a:latin typeface="Albert Sans"/>
                <a:ea typeface="Albert Sans"/>
              </a:rPr>
              <a:t>Training employees and stakeholders on phishing recognition and prevention is essential for building a robust security culture. Conduct regular workshops, provide resources, and foster an environment where individuals feel empowered to report suspicious activities. Awareness and knowledge are key components in the fight against phishing attacks.</a:t>
            </a:r>
          </a:p>
          <a:p>
            <a:pPr indent="0">
              <a:lnSpc>
                <a:spcPct val="100000"/>
              </a:lnSpc>
              <a:buNone/>
              <a:tabLst>
                <a:tab pos="0" algn="l"/>
              </a:tabLst>
            </a:pPr>
            <a:endParaRPr lang="en" sz="1400" spc="-1" dirty="0">
              <a:solidFill>
                <a:schemeClr val="dk1"/>
              </a:solidFill>
              <a:latin typeface="Albert Sans"/>
            </a:endParaRPr>
          </a:p>
          <a:p>
            <a:pPr indent="0">
              <a:lnSpc>
                <a:spcPct val="100000"/>
              </a:lnSpc>
              <a:buNone/>
              <a:tabLst>
                <a:tab pos="0" algn="l"/>
              </a:tabLst>
            </a:pPr>
            <a:endParaRPr lang="en-US" sz="1400" b="0" strike="noStrike" spc="-1" dirty="0">
              <a:solidFill>
                <a:srgbClr val="FFFFFF"/>
              </a:solidFill>
              <a:latin typeface="OpenSymbo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Conclusions</a:t>
            </a:r>
            <a:endParaRPr lang="fr-FR" sz="4000" b="0" strike="noStrike" spc="-1">
              <a:solidFill>
                <a:schemeClr val="dk1"/>
              </a:solidFill>
              <a:latin typeface="Arial"/>
            </a:endParaRPr>
          </a:p>
        </p:txBody>
      </p:sp>
      <p:sp>
        <p:nvSpPr>
          <p:cNvPr id="118"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Phishing attacks pose significant threats, yet awareness and education can greatly reduce associated risks. By recognizing phishing tactics, understanding social engineering strategies, and implementing best practices, individuals and organizations can protect themselves from falling victim to these malicious schemes. Continuous vigilance is essential to maintaining security.</a:t>
            </a:r>
            <a:endParaRPr lang="en-US" sz="1400" b="0" strike="noStrike" spc="-1">
              <a:solidFill>
                <a:srgbClr val="FFFFFF"/>
              </a:solidFill>
              <a:latin typeface="OpenSymbo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4C978-8888-EF5B-8D32-A68E36B6F1B2}"/>
              </a:ext>
            </a:extLst>
          </p:cNvPr>
          <p:cNvSpPr>
            <a:spLocks noGrp="1"/>
          </p:cNvSpPr>
          <p:nvPr>
            <p:ph type="title"/>
          </p:nvPr>
        </p:nvSpPr>
        <p:spPr/>
        <p:txBody>
          <a:bodyPr/>
          <a:lstStyle/>
          <a:p>
            <a:r>
              <a:rPr lang="en-IN" dirty="0"/>
              <a:t>Thank you!</a:t>
            </a:r>
          </a:p>
        </p:txBody>
      </p:sp>
    </p:spTree>
    <p:extLst>
      <p:ext uri="{BB962C8B-B14F-4D97-AF65-F5344CB8AC3E}">
        <p14:creationId xmlns:p14="http://schemas.microsoft.com/office/powerpoint/2010/main" val="18318702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Introduction</a:t>
            </a:r>
            <a:endParaRPr lang="fr-FR" sz="4000" b="0" strike="noStrike" spc="-1">
              <a:solidFill>
                <a:schemeClr val="dk1"/>
              </a:solidFill>
              <a:latin typeface="Arial"/>
            </a:endParaRPr>
          </a:p>
        </p:txBody>
      </p:sp>
      <p:sp>
        <p:nvSpPr>
          <p:cNvPr id="83" name="PlaceHolder 2"/>
          <p:cNvSpPr>
            <a:spLocks noGrp="1"/>
          </p:cNvSpPr>
          <p:nvPr>
            <p:ph type="subTitle"/>
          </p:nvPr>
        </p:nvSpPr>
        <p:spPr>
          <a:xfrm>
            <a:off x="1491916" y="1905120"/>
            <a:ext cx="7280204" cy="2723760"/>
          </a:xfrm>
          <a:prstGeom prst="rect">
            <a:avLst/>
          </a:prstGeom>
          <a:noFill/>
          <a:ln w="0">
            <a:noFill/>
          </a:ln>
        </p:spPr>
        <p:txBody>
          <a:bodyPr lIns="91440" tIns="91440" rIns="91440" bIns="91440" anchor="b">
            <a:noAutofit/>
          </a:bodyPr>
          <a:lstStyle/>
          <a:p>
            <a:r>
              <a:rPr lang="en-US" sz="1600" dirty="0"/>
              <a:t>Phishing is a type of cybersecurity attack during which malicious actors send messages pretending to be a trusted person or entity. Phishing messages manipulate a user, causing them to perform actions like installing a malicious file, clicking a malicious link, or divulging sensitive information such as access credentials.</a:t>
            </a:r>
          </a:p>
          <a:p>
            <a:r>
              <a:rPr lang="en-US" sz="1600" dirty="0"/>
              <a:t>Phishing is the most common type of social engineering, which is a general term describing attempts to manipulate or trick computer users. Social engineering is an increasingly common threat vector used in almost all security incidents. Social engineering attacks, like phishing, are often combined with other threats, such as malware, code injection, and network attacks.</a:t>
            </a:r>
          </a:p>
          <a:p>
            <a:pPr marL="0" indent="0">
              <a:buNone/>
            </a:pPr>
            <a:endParaRPr lang="en-US" sz="1600" dirty="0"/>
          </a:p>
          <a:p>
            <a:pPr marL="0" indent="0">
              <a:buNone/>
            </a:pP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 name="Google Shape;174;p32"/>
          <p:cNvPicPr/>
          <p:nvPr/>
        </p:nvPicPr>
        <p:blipFill>
          <a:blip r:embed="rId2"/>
          <a:stretch/>
        </p:blipFill>
        <p:spPr>
          <a:xfrm flipH="1">
            <a:off x="5195520" y="1507320"/>
            <a:ext cx="3948480" cy="2973240"/>
          </a:xfrm>
          <a:prstGeom prst="rect">
            <a:avLst/>
          </a:prstGeom>
          <a:ln w="0">
            <a:noFill/>
          </a:ln>
        </p:spPr>
      </p:pic>
      <p:sp>
        <p:nvSpPr>
          <p:cNvPr id="86"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600" b="0" strike="noStrike" spc="-1">
                <a:solidFill>
                  <a:schemeClr val="dk1"/>
                </a:solidFill>
                <a:latin typeface="Goldman"/>
                <a:ea typeface="Goldman"/>
              </a:rPr>
              <a:t>Recognizing Phishing</a:t>
            </a:r>
            <a:endParaRPr lang="fr-FR" sz="4600" b="0" strike="noStrike" spc="-1">
              <a:solidFill>
                <a:schemeClr val="dk1"/>
              </a:solidFill>
              <a:latin typeface="Arial"/>
            </a:endParaRPr>
          </a:p>
        </p:txBody>
      </p:sp>
      <p:sp>
        <p:nvSpPr>
          <p:cNvPr id="87"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6000" b="0" strike="noStrike" spc="-1">
                <a:solidFill>
                  <a:schemeClr val="dk1"/>
                </a:solidFill>
                <a:latin typeface="Goldman"/>
                <a:ea typeface="Goldman"/>
              </a:rPr>
              <a:t>01</a:t>
            </a:r>
            <a:endParaRPr lang="fr-FR" sz="6000" b="0" strike="noStrike" spc="-1">
              <a:solidFill>
                <a:schemeClr val="dk1"/>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Google Shape;167;p31"/>
          <p:cNvPicPr/>
          <p:nvPr/>
        </p:nvPicPr>
        <p:blipFill>
          <a:blip r:embed="rId2"/>
          <a:srcRect l="30802" r="32938"/>
          <a:stretch/>
        </p:blipFill>
        <p:spPr>
          <a:xfrm>
            <a:off x="0" y="0"/>
            <a:ext cx="2969640" cy="5142960"/>
          </a:xfrm>
          <a:prstGeom prst="rect">
            <a:avLst/>
          </a:prstGeom>
          <a:ln w="0">
            <a:noFill/>
          </a:ln>
        </p:spPr>
      </p:pic>
      <p:sp>
        <p:nvSpPr>
          <p:cNvPr id="89"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Goldman"/>
                <a:ea typeface="Goldman"/>
              </a:rPr>
              <a:t>Identifying deceptive emails</a:t>
            </a:r>
            <a:endParaRPr lang="fr-FR" sz="3000" b="0" strike="noStrike" spc="-1">
              <a:solidFill>
                <a:schemeClr val="dk1"/>
              </a:solidFill>
              <a:latin typeface="Arial"/>
            </a:endParaRPr>
          </a:p>
        </p:txBody>
      </p:sp>
      <p:sp>
        <p:nvSpPr>
          <p:cNvPr id="90"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Albert Sans"/>
                <a:ea typeface="Albert Sans"/>
              </a:rPr>
              <a:t>Recognizing deceptive emails is crucial to avoid falling victim to phishing attacks. Look for generic greetings, unexpected attachments, or requests for sensitive information. Check the sender's email address for discrepancies and watch for spelling and grammar errors that indicate a lack of professionalism.</a:t>
            </a:r>
            <a:endParaRPr lang="fr-FR" sz="140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Analyzing suspicious links</a:t>
            </a:r>
            <a:endParaRPr lang="fr-FR" sz="4000" b="0" strike="noStrike" spc="-1">
              <a:solidFill>
                <a:schemeClr val="dk1"/>
              </a:solidFill>
              <a:latin typeface="Arial"/>
            </a:endParaRPr>
          </a:p>
        </p:txBody>
      </p:sp>
      <p:sp>
        <p:nvSpPr>
          <p:cNvPr id="92"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dirty="0">
                <a:solidFill>
                  <a:schemeClr val="dk1"/>
                </a:solidFill>
                <a:latin typeface="Albert Sans"/>
                <a:ea typeface="Albert Sans"/>
              </a:rPr>
              <a:t>Before clicking on any links in an email, hover over them to reveal the actual URL. Ensure it corresponds with the supposed sender. Phishing links often lead to domains that resemble legitimate sites but may have slight variations in spelling, indicating potential fraud.</a:t>
            </a:r>
          </a:p>
          <a:p>
            <a:pPr indent="0">
              <a:lnSpc>
                <a:spcPct val="100000"/>
              </a:lnSpc>
              <a:buNone/>
              <a:tabLst>
                <a:tab pos="0" algn="l"/>
              </a:tabLst>
            </a:pPr>
            <a:endParaRPr lang="en" sz="1400" spc="-1" dirty="0">
              <a:solidFill>
                <a:schemeClr val="dk1"/>
              </a:solidFill>
              <a:latin typeface="Albert Sans"/>
            </a:endParaRPr>
          </a:p>
          <a:p>
            <a:pPr indent="0">
              <a:lnSpc>
                <a:spcPct val="100000"/>
              </a:lnSpc>
              <a:buNone/>
              <a:tabLst>
                <a:tab pos="0" algn="l"/>
              </a:tabLst>
            </a:pPr>
            <a:endParaRPr lang="en" sz="1400" b="0" strike="noStrike" spc="-1" dirty="0">
              <a:solidFill>
                <a:schemeClr val="dk1"/>
              </a:solidFill>
              <a:latin typeface="Albert Sans"/>
            </a:endParaRPr>
          </a:p>
          <a:p>
            <a:pPr indent="0">
              <a:lnSpc>
                <a:spcPct val="100000"/>
              </a:lnSpc>
              <a:buNone/>
              <a:tabLst>
                <a:tab pos="0" algn="l"/>
              </a:tabLst>
            </a:pPr>
            <a:endParaRPr lang="en" sz="1400" spc="-1" dirty="0">
              <a:solidFill>
                <a:schemeClr val="dk1"/>
              </a:solidFill>
              <a:latin typeface="Albert Sans"/>
            </a:endParaRPr>
          </a:p>
          <a:p>
            <a:pPr indent="0">
              <a:lnSpc>
                <a:spcPct val="100000"/>
              </a:lnSpc>
              <a:buNone/>
              <a:tabLst>
                <a:tab pos="0" algn="l"/>
              </a:tabLst>
            </a:pPr>
            <a:endParaRPr lang="en" sz="1400" b="0" strike="noStrike" spc="-1" dirty="0">
              <a:solidFill>
                <a:schemeClr val="dk1"/>
              </a:solidFill>
              <a:latin typeface="Albert Sans"/>
            </a:endParaRPr>
          </a:p>
          <a:p>
            <a:pPr indent="0">
              <a:lnSpc>
                <a:spcPct val="100000"/>
              </a:lnSpc>
              <a:buNone/>
              <a:tabLst>
                <a:tab pos="0" algn="l"/>
              </a:tabLst>
            </a:pPr>
            <a:endParaRPr lang="en-US" sz="1400" b="0" strike="noStrike" spc="-1" dirty="0">
              <a:solidFill>
                <a:srgbClr val="FFFFFF"/>
              </a:solidFill>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Spotting fake websites</a:t>
            </a:r>
            <a:endParaRPr lang="fr-FR" sz="4000" b="0" strike="noStrike" spc="-1">
              <a:solidFill>
                <a:schemeClr val="dk1"/>
              </a:solidFill>
              <a:latin typeface="Arial"/>
            </a:endParaRPr>
          </a:p>
        </p:txBody>
      </p:sp>
      <p:sp>
        <p:nvSpPr>
          <p:cNvPr id="94"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dirty="0">
                <a:solidFill>
                  <a:schemeClr val="dk1"/>
                </a:solidFill>
                <a:latin typeface="Albert Sans"/>
                <a:ea typeface="Albert Sans"/>
              </a:rPr>
              <a:t>Fake websites often mimic legitimate ones closely but have critical differences. Look for a secure connection (HTTPS) and check for company details such as contact information or about pages. Trust your instincts—if a site seems off, avoid entering any personal information.</a:t>
            </a:r>
          </a:p>
          <a:p>
            <a:pPr indent="0">
              <a:lnSpc>
                <a:spcPct val="100000"/>
              </a:lnSpc>
              <a:buNone/>
              <a:tabLst>
                <a:tab pos="0" algn="l"/>
              </a:tabLst>
            </a:pPr>
            <a:endParaRPr lang="en" sz="1400" spc="-1" dirty="0">
              <a:solidFill>
                <a:schemeClr val="dk1"/>
              </a:solidFill>
              <a:latin typeface="Albert Sans"/>
            </a:endParaRPr>
          </a:p>
          <a:p>
            <a:pPr indent="0">
              <a:lnSpc>
                <a:spcPct val="100000"/>
              </a:lnSpc>
              <a:buNone/>
              <a:tabLst>
                <a:tab pos="0" algn="l"/>
              </a:tabLst>
            </a:pPr>
            <a:endParaRPr lang="en" sz="1400" b="0" strike="noStrike" spc="-1" dirty="0">
              <a:solidFill>
                <a:schemeClr val="dk1"/>
              </a:solidFill>
              <a:latin typeface="Albert Sans"/>
            </a:endParaRPr>
          </a:p>
          <a:p>
            <a:pPr indent="0">
              <a:lnSpc>
                <a:spcPct val="100000"/>
              </a:lnSpc>
              <a:buNone/>
              <a:tabLst>
                <a:tab pos="0" algn="l"/>
              </a:tabLst>
            </a:pPr>
            <a:endParaRPr lang="en" sz="1400" spc="-1" dirty="0">
              <a:solidFill>
                <a:schemeClr val="dk1"/>
              </a:solidFill>
              <a:latin typeface="Albert Sans"/>
            </a:endParaRPr>
          </a:p>
          <a:p>
            <a:pPr indent="0">
              <a:lnSpc>
                <a:spcPct val="100000"/>
              </a:lnSpc>
              <a:buNone/>
              <a:tabLst>
                <a:tab pos="0" algn="l"/>
              </a:tabLst>
            </a:pPr>
            <a:endParaRPr lang="en-US" sz="1400" b="0" strike="noStrike" spc="-1" dirty="0">
              <a:solidFill>
                <a:srgbClr val="FFFFFF"/>
              </a:solidFill>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Google Shape;174;p32"/>
          <p:cNvPicPr/>
          <p:nvPr/>
        </p:nvPicPr>
        <p:blipFill>
          <a:blip r:embed="rId2"/>
          <a:stretch/>
        </p:blipFill>
        <p:spPr>
          <a:xfrm flipH="1">
            <a:off x="5195520" y="1507320"/>
            <a:ext cx="3948480" cy="2973240"/>
          </a:xfrm>
          <a:prstGeom prst="rect">
            <a:avLst/>
          </a:prstGeom>
          <a:ln w="0">
            <a:noFill/>
          </a:ln>
        </p:spPr>
      </p:pic>
      <p:sp>
        <p:nvSpPr>
          <p:cNvPr id="97"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600" b="0" strike="noStrike" spc="-1">
                <a:solidFill>
                  <a:schemeClr val="dk1"/>
                </a:solidFill>
                <a:latin typeface="Goldman"/>
                <a:ea typeface="Goldman"/>
              </a:rPr>
              <a:t>Social Engineering Tactics</a:t>
            </a:r>
            <a:endParaRPr lang="fr-FR" sz="4600" b="0" strike="noStrike" spc="-1">
              <a:solidFill>
                <a:schemeClr val="dk1"/>
              </a:solidFill>
              <a:latin typeface="Arial"/>
            </a:endParaRPr>
          </a:p>
        </p:txBody>
      </p:sp>
      <p:sp>
        <p:nvSpPr>
          <p:cNvPr id="98"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6000" b="0" strike="noStrike" spc="-1">
                <a:solidFill>
                  <a:schemeClr val="dk1"/>
                </a:solidFill>
                <a:latin typeface="Goldman"/>
                <a:ea typeface="Goldman"/>
              </a:rPr>
              <a:t>02</a:t>
            </a:r>
            <a:endParaRPr lang="fr-FR" sz="6000" b="0" strike="noStrike" spc="-1">
              <a:solidFill>
                <a:schemeClr val="dk1"/>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 sz="4000" b="0" strike="noStrike" spc="-1">
                <a:solidFill>
                  <a:schemeClr val="dk1"/>
                </a:solidFill>
                <a:latin typeface="Goldman"/>
                <a:ea typeface="Goldman"/>
              </a:rPr>
              <a:t>Understanding manipulation techniques</a:t>
            </a:r>
            <a:endParaRPr lang="fr-FR" sz="4000" b="0" strike="noStrike" spc="-1">
              <a:solidFill>
                <a:schemeClr val="dk1"/>
              </a:solidFill>
              <a:latin typeface="Arial"/>
            </a:endParaRPr>
          </a:p>
        </p:txBody>
      </p:sp>
      <p:sp>
        <p:nvSpPr>
          <p:cNvPr id="100"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dirty="0">
                <a:solidFill>
                  <a:schemeClr val="dk1"/>
                </a:solidFill>
                <a:latin typeface="Albert Sans"/>
                <a:ea typeface="Albert Sans"/>
              </a:rPr>
              <a:t>Attackers often utilize social engineering techniques to manipulate individuals into divulging confidential information. This includes creating a sense of urgency, exploiting emotions such as fear or curiosity, or impersonating trusted figures to gain unwarranted access to systems and data. Being aware of these tactics can enhance your defenses.</a:t>
            </a:r>
          </a:p>
          <a:p>
            <a:pPr indent="0">
              <a:lnSpc>
                <a:spcPct val="100000"/>
              </a:lnSpc>
              <a:buNone/>
              <a:tabLst>
                <a:tab pos="0" algn="l"/>
              </a:tabLst>
            </a:pPr>
            <a:endParaRPr lang="en" sz="1400" spc="-1" dirty="0">
              <a:solidFill>
                <a:schemeClr val="dk1"/>
              </a:solidFill>
              <a:latin typeface="Albert Sans"/>
            </a:endParaRPr>
          </a:p>
          <a:p>
            <a:pPr indent="0">
              <a:lnSpc>
                <a:spcPct val="100000"/>
              </a:lnSpc>
              <a:buNone/>
              <a:tabLst>
                <a:tab pos="0" algn="l"/>
              </a:tabLst>
            </a:pPr>
            <a:endParaRPr lang="en" sz="1400" b="0" strike="noStrike" spc="-1" dirty="0">
              <a:solidFill>
                <a:schemeClr val="dk1"/>
              </a:solidFill>
              <a:latin typeface="Albert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Common phishing scenarios</a:t>
            </a:r>
            <a:endParaRPr lang="fr-FR" sz="4000" b="0" strike="noStrike" spc="-1">
              <a:solidFill>
                <a:schemeClr val="dk1"/>
              </a:solidFill>
              <a:latin typeface="Arial"/>
            </a:endParaRPr>
          </a:p>
        </p:txBody>
      </p:sp>
      <p:sp>
        <p:nvSpPr>
          <p:cNvPr id="102"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dirty="0">
                <a:solidFill>
                  <a:schemeClr val="dk1"/>
                </a:solidFill>
                <a:latin typeface="Albert Sans"/>
                <a:ea typeface="Albert Sans"/>
              </a:rPr>
              <a:t>Phishing takes on many forms, including spear phishing, whaling, and SMS phishing (smishing). Spear phishing targets specific individuals within an organization, while whaling focuses on high-ranking executives. Smishing utilizes text messages to lure victims into providing sensitive information, emphasizing the need to recognize diverse attack methods.</a:t>
            </a:r>
          </a:p>
          <a:p>
            <a:pPr indent="0">
              <a:lnSpc>
                <a:spcPct val="100000"/>
              </a:lnSpc>
              <a:buNone/>
              <a:tabLst>
                <a:tab pos="0" algn="l"/>
              </a:tabLst>
            </a:pPr>
            <a:endParaRPr lang="en" sz="1400" spc="-1" dirty="0">
              <a:solidFill>
                <a:schemeClr val="dk1"/>
              </a:solidFill>
              <a:latin typeface="Albert Sans"/>
            </a:endParaRPr>
          </a:p>
          <a:p>
            <a:pPr indent="0">
              <a:lnSpc>
                <a:spcPct val="100000"/>
              </a:lnSpc>
              <a:buNone/>
              <a:tabLst>
                <a:tab pos="0" algn="l"/>
              </a:tabLst>
            </a:pPr>
            <a:endParaRPr lang="en" sz="1400" b="0" strike="noStrike" spc="-1" dirty="0">
              <a:solidFill>
                <a:schemeClr val="dk1"/>
              </a:solidFill>
              <a:latin typeface="Albert Sans"/>
            </a:endParaRPr>
          </a:p>
          <a:p>
            <a:pPr indent="0">
              <a:lnSpc>
                <a:spcPct val="100000"/>
              </a:lnSpc>
              <a:buNone/>
              <a:tabLst>
                <a:tab pos="0" algn="l"/>
              </a:tabLst>
            </a:pPr>
            <a:endParaRPr lang="en-US" sz="1400" b="0" strike="noStrike" spc="-1" dirty="0">
              <a:solidFill>
                <a:srgbClr val="FFFFFF"/>
              </a:solidFill>
              <a:latin typeface="OpenSymbol"/>
            </a:endParaRPr>
          </a:p>
        </p:txBody>
      </p:sp>
    </p:spTree>
  </p:cSld>
  <p:clrMapOvr>
    <a:masterClrMapping/>
  </p:clrMapOvr>
</p:sld>
</file>

<file path=ppt/theme/theme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32</TotalTime>
  <Words>676</Words>
  <Application>Microsoft Office PowerPoint</Application>
  <PresentationFormat>On-screen Show (16:9)</PresentationFormat>
  <Paragraphs>39</Paragraphs>
  <Slides>16</Slides>
  <Notes>0</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16</vt:i4>
      </vt:variant>
    </vt:vector>
  </HeadingPairs>
  <TitlesOfParts>
    <vt:vector size="26" baseType="lpstr">
      <vt:lpstr>Albert Sans</vt:lpstr>
      <vt:lpstr>Arial</vt:lpstr>
      <vt:lpstr>Goldman</vt:lpstr>
      <vt:lpstr>OpenSymbol</vt:lpstr>
      <vt:lpstr>Symbol</vt:lpstr>
      <vt:lpstr>Wingdings</vt:lpstr>
      <vt:lpstr>Technology Innovations by Slidesgo</vt:lpstr>
      <vt:lpstr>Technology Innovations by Slidesgo</vt:lpstr>
      <vt:lpstr>Technology Innovations by Slidesgo</vt:lpstr>
      <vt:lpstr>Technology Innovations by Slidesgo</vt:lpstr>
      <vt:lpstr>Phishing Attacks</vt:lpstr>
      <vt:lpstr>Introduction</vt:lpstr>
      <vt:lpstr>Recognizing Phishing</vt:lpstr>
      <vt:lpstr>Identifying deceptive emails</vt:lpstr>
      <vt:lpstr>Analyzing suspicious links</vt:lpstr>
      <vt:lpstr>Spotting fake websites</vt:lpstr>
      <vt:lpstr>Social Engineering Tactics</vt:lpstr>
      <vt:lpstr>Understanding manipulation techniques</vt:lpstr>
      <vt:lpstr>Common phishing scenarios</vt:lpstr>
      <vt:lpstr>Recognizing red flags</vt:lpstr>
      <vt:lpstr>Best Practices</vt:lpstr>
      <vt:lpstr>Implementing security measures</vt:lpstr>
      <vt:lpstr>Verifying sources</vt:lpstr>
      <vt:lpstr>Educating others on protection</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Tejaswini</dc:creator>
  <cp:lastModifiedBy>tejaswini sawant</cp:lastModifiedBy>
  <cp:revision>2</cp:revision>
  <dcterms:modified xsi:type="dcterms:W3CDTF">2025-07-02T14:22:30Z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2025-06-24T18:50:23Z</dcterms:created>
  <dc:creator>Unknown Creator</dc:creator>
  <dc:description/>
  <dc:language>en-US</dc:language>
  <cp:lastModifiedBy>Unknown Creator</cp:lastModifiedBy>
  <dcterms:modified xsi:type="dcterms:W3CDTF">2025-06-24T18:50:23Z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16</vt:r8>
  </property>
</Properties>
</file>